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213A6A-C785-4CB3-91C5-A69FA1F9C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37BBDE6-EE07-4EA6-9910-C93236258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753F02-F457-4D56-97CF-954E47864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020EFD-C348-43F8-AF40-4E58B714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0D9E97-0965-4B5A-BFD0-83B397F4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26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F2A294-B725-4EF6-A2F8-FE12E9733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5332DE-DCFE-4ED7-B6A1-D9884DF47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09E09B-0235-49DC-BFE9-AB8070CC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5AC93E-E075-49FF-B075-954787BC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C54BDD-63F9-4160-AF6B-72A4F207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37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4E1407-C454-4F09-A06C-12301CC7B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B90621-4F3A-4935-802D-74BBC3ABE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AFD2C3-05EA-4E05-BC77-547467979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352AD-F060-4EBF-A108-9C4C12C09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E8360D-F7B1-422D-BD0F-4A8C8CD89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63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CF94AD-AD1F-4577-88B1-72C24FC41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7F3110-499F-40B6-9680-EABFFE490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5C2AE5-DA8F-4CD8-B002-6D2CDBD6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88CD-5627-4FFE-BD4A-EDD96724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52363B-9315-4C84-BB2D-7C1B87899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49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2532B-A6CB-49C4-8967-A4FEF98C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9624A1-10BF-428B-A585-7BE1B9C5E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1181E0-BAC3-4D96-B4A8-5196F9CA3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641DDE-D7C7-473D-95B7-679F0074D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751BCB-4835-4936-8E89-EE1E4AD6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96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6EF94-78E0-4E3B-B76E-74D8B0E8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CCA29F-0B8F-497C-8CA2-01ED0708D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942646-28B7-42BB-832C-D82BA7A37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444C2F-4A03-4CCC-B726-1DB1A8DC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30B5F1-5A79-4733-8A4E-283E829E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D5B187-9CA3-42BA-A7B6-D78AE3E1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5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F173D-D811-446B-AC8B-1AE262DC7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47853A-A566-4C86-9ED3-C96AA7F8A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646CBC-1E71-4D61-916D-053BC4989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90F7DC4-9189-4926-AFDC-1313FA8865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B584800-5A13-42BF-A121-D8493CF33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57D98D3-5A11-4FDE-8FF8-DB70DFA2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E3EC681-5E84-4A4A-A50B-BD874D4C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C7F01A6-BEBC-41F2-950E-A6CC55E0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94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5F5E02-F5B8-42E4-8D73-7A013923E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6D815F-ACCD-446B-BEF5-71ECBC64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43C499-575C-45D6-9CF6-D5C8B8E9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49CAFE5-D3B4-4A63-844E-82C6F445D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00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2CA1D1-C93D-4A60-864B-F3DDF1A9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B8E194-D133-431C-900D-F77AC253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3EC5D3-BEA3-4947-892C-1D9C3FD18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49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C72B52-D820-4AEB-A8A1-779A2002A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DC00A7-E54E-432D-BA2F-0CC3637E3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720678-6BA6-43A9-B3AD-1B0F8FFEB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ADF171-27B0-41BE-9B8F-4C6E881D4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3F7EF7-8337-4697-A489-4E254951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A16236-6C9E-46F1-ABAB-1CEEFB37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40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6C39DF-CF29-4581-B038-F90DECDFE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BCA3983-C1F4-4081-9155-D6227BE227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7129A0-4A91-4B70-8B09-B8CF9DC06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8936CD-E411-4F3E-9E9E-2FCCB793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6166A0-13B8-4D4F-9EAD-FB6E6BDBB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654C17-E96B-4061-B1DA-A3A47039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8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F7A8474-D565-43A4-9F2A-69B116576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3BFD56-EA9C-40DD-9D9D-E90922E2A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7C661E-9F52-4C90-B7B8-26DF6B287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E63FC-D281-4BED-9E57-721B78685C80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2BEAF0-05C8-4AFF-BEE7-A13849FC5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4CDD8C-E8DD-4607-AE26-731001BCA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5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7827C5-30F2-4398-A03E-CDF459AC8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9248" y="144049"/>
            <a:ext cx="4437888" cy="814317"/>
          </a:xfrm>
        </p:spPr>
        <p:txBody>
          <a:bodyPr>
            <a:normAutofit fontScale="90000"/>
          </a:bodyPr>
          <a:lstStyle/>
          <a:p>
            <a:r>
              <a:rPr kumimoji="1" lang="ja-JP" altLang="en-US" sz="3900" dirty="0"/>
              <a:t>ビジネスモデルキャンバス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65059E4-3CA2-42F7-877E-69C701BDB857}"/>
              </a:ext>
            </a:extLst>
          </p:cNvPr>
          <p:cNvSpPr/>
          <p:nvPr/>
        </p:nvSpPr>
        <p:spPr>
          <a:xfrm>
            <a:off x="4766441" y="967298"/>
            <a:ext cx="2259724" cy="37185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価値提案</a:t>
            </a:r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kumimoji="1" lang="en-US" altLang="ja-JP" sz="2400" dirty="0"/>
          </a:p>
          <a:p>
            <a:pPr algn="ctr"/>
            <a:endParaRPr kumimoji="1" lang="ja-JP" altLang="en-US" sz="24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FA712E0-632E-489B-99E4-51040E74176E}"/>
              </a:ext>
            </a:extLst>
          </p:cNvPr>
          <p:cNvSpPr/>
          <p:nvPr/>
        </p:nvSpPr>
        <p:spPr>
          <a:xfrm>
            <a:off x="9511862" y="958366"/>
            <a:ext cx="2680138" cy="37185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ターゲット顧客</a:t>
            </a:r>
            <a:endParaRPr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r>
              <a:rPr kumimoji="1" lang="ja-JP" altLang="en-US" sz="2400" dirty="0"/>
              <a:t>　</a:t>
            </a:r>
          </a:p>
        </p:txBody>
      </p:sp>
      <p:graphicFrame>
        <p:nvGraphicFramePr>
          <p:cNvPr id="6" name="表 4">
            <a:extLst>
              <a:ext uri="{FF2B5EF4-FFF2-40B4-BE49-F238E27FC236}">
                <a16:creationId xmlns:a16="http://schemas.microsoft.com/office/drawing/2014/main" id="{9B881210-D2B9-4E58-B023-2742510ACDC3}"/>
              </a:ext>
            </a:extLst>
          </p:cNvPr>
          <p:cNvGraphicFramePr>
            <a:graphicFrameLocks noGrp="1"/>
          </p:cNvGraphicFramePr>
          <p:nvPr/>
        </p:nvGraphicFramePr>
        <p:xfrm>
          <a:off x="7026165" y="958367"/>
          <a:ext cx="2554015" cy="370962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554015">
                  <a:extLst>
                    <a:ext uri="{9D8B030D-6E8A-4147-A177-3AD203B41FA5}">
                      <a16:colId xmlns:a16="http://schemas.microsoft.com/office/drawing/2014/main" val="1058505985"/>
                    </a:ext>
                  </a:extLst>
                </a:gridCol>
              </a:tblGrid>
              <a:tr h="1848393">
                <a:tc>
                  <a:txBody>
                    <a:bodyPr/>
                    <a:lstStyle/>
                    <a:p>
                      <a:pPr algn="ctr"/>
                      <a:endParaRPr kumimoji="1" lang="en-US" altLang="ja-JP" sz="2200" b="0" dirty="0"/>
                    </a:p>
                    <a:p>
                      <a:pPr algn="ctr"/>
                      <a:r>
                        <a:rPr kumimoji="1" lang="ja-JP" altLang="en-US" sz="2200" b="0" dirty="0"/>
                        <a:t>関係構築</a:t>
                      </a:r>
                      <a:endParaRPr kumimoji="1" lang="en-US" altLang="ja-JP" sz="2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5116"/>
                  </a:ext>
                </a:extLst>
              </a:tr>
              <a:tr h="1861233">
                <a:tc>
                  <a:txBody>
                    <a:bodyPr/>
                    <a:lstStyle/>
                    <a:p>
                      <a:pPr algn="ctr"/>
                      <a:endParaRPr kumimoji="1" lang="en-US" altLang="ja-JP" sz="2200" b="0" dirty="0"/>
                    </a:p>
                    <a:p>
                      <a:pPr algn="ctr"/>
                      <a:r>
                        <a:rPr kumimoji="1" lang="ja-JP" altLang="en-US" sz="2200" b="0" dirty="0"/>
                        <a:t>販売チャネル</a:t>
                      </a:r>
                      <a:endParaRPr kumimoji="1" lang="en-US" altLang="ja-JP" sz="2200" b="0" dirty="0"/>
                    </a:p>
                    <a:p>
                      <a:pPr algn="ctr"/>
                      <a:endParaRPr kumimoji="1" lang="en-US" altLang="ja-JP" sz="2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417514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29CEC1-3F1A-4043-9883-5348F5EBF00E}"/>
              </a:ext>
            </a:extLst>
          </p:cNvPr>
          <p:cNvSpPr/>
          <p:nvPr/>
        </p:nvSpPr>
        <p:spPr>
          <a:xfrm>
            <a:off x="2519855" y="2873877"/>
            <a:ext cx="2259724" cy="18119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強み</a:t>
            </a:r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kumimoji="1" lang="en-US" altLang="ja-JP" sz="2400" dirty="0"/>
          </a:p>
          <a:p>
            <a:pPr algn="ctr"/>
            <a:endParaRPr kumimoji="1" lang="en-US" altLang="ja-JP" sz="2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AF9EFE2-2266-4860-948D-61BAB3932314}"/>
              </a:ext>
            </a:extLst>
          </p:cNvPr>
          <p:cNvSpPr/>
          <p:nvPr/>
        </p:nvSpPr>
        <p:spPr>
          <a:xfrm>
            <a:off x="2519855" y="967297"/>
            <a:ext cx="2246586" cy="19065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自社活動</a:t>
            </a:r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kumimoji="1" lang="en-US" altLang="ja-JP" sz="24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0636C8A-0183-4152-9E8A-E54C40736F4D}"/>
              </a:ext>
            </a:extLst>
          </p:cNvPr>
          <p:cNvSpPr/>
          <p:nvPr/>
        </p:nvSpPr>
        <p:spPr>
          <a:xfrm>
            <a:off x="99848" y="967297"/>
            <a:ext cx="2554015" cy="3709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パートナーに委託</a:t>
            </a:r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kumimoji="1" lang="en-US" altLang="ja-JP" sz="24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EE1CCB5-FFA1-4AE6-9053-DEE440085B41}"/>
              </a:ext>
            </a:extLst>
          </p:cNvPr>
          <p:cNvSpPr/>
          <p:nvPr/>
        </p:nvSpPr>
        <p:spPr>
          <a:xfrm>
            <a:off x="5906813" y="4685858"/>
            <a:ext cx="6285187" cy="15099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売上</a:t>
            </a:r>
            <a:endParaRPr kumimoji="1" lang="en-US" altLang="ja-JP" sz="2400" b="1" dirty="0">
              <a:solidFill>
                <a:srgbClr val="FF0000"/>
              </a:solidFill>
            </a:endParaRPr>
          </a:p>
          <a:p>
            <a:endParaRPr lang="en-US" altLang="ja-JP" sz="2400" b="1" dirty="0">
              <a:solidFill>
                <a:srgbClr val="FF0000"/>
              </a:solidFill>
            </a:endParaRPr>
          </a:p>
          <a:p>
            <a:endParaRPr kumimoji="1" lang="en-US" altLang="ja-JP" sz="2400" b="1" dirty="0">
              <a:solidFill>
                <a:srgbClr val="FF0000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2778BA2-64AF-4E30-813B-4C7941368FDF}"/>
              </a:ext>
            </a:extLst>
          </p:cNvPr>
          <p:cNvSpPr/>
          <p:nvPr/>
        </p:nvSpPr>
        <p:spPr>
          <a:xfrm>
            <a:off x="84082" y="4676925"/>
            <a:ext cx="5822731" cy="15099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>
                <a:solidFill>
                  <a:srgbClr val="0000FF"/>
                </a:solidFill>
              </a:rPr>
              <a:t>費用</a:t>
            </a:r>
            <a:endParaRPr lang="en-US" altLang="ja-JP" sz="2400" b="1" dirty="0">
              <a:solidFill>
                <a:srgbClr val="0000FF"/>
              </a:solidFill>
            </a:endParaRPr>
          </a:p>
          <a:p>
            <a:endParaRPr kumimoji="1" lang="en-US" altLang="ja-JP" sz="2400" b="1" dirty="0">
              <a:solidFill>
                <a:srgbClr val="0000FF"/>
              </a:solidFill>
            </a:endParaRPr>
          </a:p>
          <a:p>
            <a:endParaRPr kumimoji="1" lang="en-US" altLang="ja-JP" sz="2400" b="1" dirty="0">
              <a:solidFill>
                <a:srgbClr val="0000FF"/>
              </a:solidFill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1715F701-2D26-4943-A621-9F8275A2C7DF}"/>
              </a:ext>
            </a:extLst>
          </p:cNvPr>
          <p:cNvSpPr/>
          <p:nvPr/>
        </p:nvSpPr>
        <p:spPr>
          <a:xfrm>
            <a:off x="4779579" y="3641835"/>
            <a:ext cx="2246586" cy="102615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/>
              <a:t>事業の価値</a:t>
            </a:r>
            <a:endParaRPr lang="en-US" altLang="ja-JP" sz="2400" b="1" dirty="0"/>
          </a:p>
          <a:p>
            <a:pPr algn="ctr"/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59555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3CCFF"/>
      </a:accent1>
      <a:accent2>
        <a:srgbClr val="FF9999"/>
      </a:accent2>
      <a:accent3>
        <a:srgbClr val="A5A5A5"/>
      </a:accent3>
      <a:accent4>
        <a:srgbClr val="FFCC66"/>
      </a:accent4>
      <a:accent5>
        <a:srgbClr val="BBC8F3"/>
      </a:accent5>
      <a:accent6>
        <a:srgbClr val="7DE658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5DFAB49-0611-4106-8F4A-99E271A16858}" vid="{0BC735E8-2CFC-4448-A89A-A1818C56C2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21</Words>
  <Application>Microsoft Office PowerPoint</Application>
  <PresentationFormat>ワイド画面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ビジネスモデルキャンバス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ビジネスモデルキャンバス</dc:title>
  <dc:creator>中川 功一</dc:creator>
  <cp:lastModifiedBy>中川 功一</cp:lastModifiedBy>
  <cp:revision>1</cp:revision>
  <dcterms:created xsi:type="dcterms:W3CDTF">2022-08-04T11:37:19Z</dcterms:created>
  <dcterms:modified xsi:type="dcterms:W3CDTF">2022-08-04T11:38:21Z</dcterms:modified>
</cp:coreProperties>
</file>