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2" r:id="rId2"/>
    <p:sldId id="51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30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8EA144-E9C6-46E8-8931-83CC9644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B03684-338D-4744-A3AA-ED6EC2E41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3231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57A223-E292-4ED9-A9B0-4CB43FABD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6312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ED43D23-87D1-41A1-9663-8FDAAE042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7AB2AA-E2AB-4BE4-B3DA-13E3D3EE6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CDED033-3618-44AE-9210-FAE63EC0B25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2" y="6460013"/>
            <a:ext cx="635395" cy="232445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F1BBE5DB-0909-4EC4-83B2-9A2C87F425D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93246" y="6359808"/>
            <a:ext cx="6163590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6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7827C5-30F2-4398-A03E-CDF459AC8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202" y="144047"/>
            <a:ext cx="7547595" cy="814317"/>
          </a:xfrm>
        </p:spPr>
        <p:txBody>
          <a:bodyPr>
            <a:normAutofit fontScale="90000"/>
          </a:bodyPr>
          <a:lstStyle/>
          <a:p>
            <a:r>
              <a:rPr kumimoji="1" lang="ja-JP" altLang="en-US" sz="3900" dirty="0"/>
              <a:t>ビジネスモデルキャンバス（中川改良版）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65059E4-3CA2-42F7-877E-69C701BDB857}"/>
              </a:ext>
            </a:extLst>
          </p:cNvPr>
          <p:cNvSpPr/>
          <p:nvPr/>
        </p:nvSpPr>
        <p:spPr>
          <a:xfrm>
            <a:off x="4766441" y="967298"/>
            <a:ext cx="2259724" cy="37185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価値提案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A712E0-632E-489B-99E4-51040E74176E}"/>
              </a:ext>
            </a:extLst>
          </p:cNvPr>
          <p:cNvSpPr/>
          <p:nvPr/>
        </p:nvSpPr>
        <p:spPr>
          <a:xfrm>
            <a:off x="9511862" y="958366"/>
            <a:ext cx="2680138" cy="37185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ターゲット顧客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9B881210-D2B9-4E58-B023-2742510AC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144641"/>
              </p:ext>
            </p:extLst>
          </p:nvPr>
        </p:nvGraphicFramePr>
        <p:xfrm>
          <a:off x="6984124" y="958367"/>
          <a:ext cx="2680139" cy="370962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80139">
                  <a:extLst>
                    <a:ext uri="{9D8B030D-6E8A-4147-A177-3AD203B41FA5}">
                      <a16:colId xmlns:a16="http://schemas.microsoft.com/office/drawing/2014/main" val="1058505985"/>
                    </a:ext>
                  </a:extLst>
                </a:gridCol>
              </a:tblGrid>
              <a:tr h="835501">
                <a:tc>
                  <a:txBody>
                    <a:bodyPr/>
                    <a:lstStyle/>
                    <a:p>
                      <a:r>
                        <a:rPr kumimoji="1" lang="en-US" altLang="ja-JP" sz="2200" b="0" dirty="0"/>
                        <a:t>Product</a:t>
                      </a:r>
                      <a:r>
                        <a:rPr kumimoji="1" lang="ja-JP" altLang="en-US" sz="2200" b="0" dirty="0"/>
                        <a:t>：製品</a:t>
                      </a:r>
                      <a:endParaRPr kumimoji="1" lang="en-US" altLang="ja-JP" sz="2200" b="0" dirty="0"/>
                    </a:p>
                    <a:p>
                      <a:endParaRPr kumimoji="1" lang="ja-JP" altLang="en-US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05116"/>
                  </a:ext>
                </a:extLst>
              </a:tr>
              <a:tr h="835501">
                <a:tc>
                  <a:txBody>
                    <a:bodyPr/>
                    <a:lstStyle/>
                    <a:p>
                      <a:r>
                        <a:rPr kumimoji="1" lang="en-US" altLang="ja-JP" sz="2200" b="0" dirty="0"/>
                        <a:t>Price</a:t>
                      </a:r>
                      <a:r>
                        <a:rPr kumimoji="1" lang="ja-JP" altLang="en-US" sz="2200" b="0" dirty="0"/>
                        <a:t>：価格</a:t>
                      </a:r>
                      <a:endParaRPr kumimoji="1" lang="en-US" altLang="ja-JP" sz="2200" b="0" dirty="0"/>
                    </a:p>
                    <a:p>
                      <a:endParaRPr kumimoji="1" lang="ja-JP" altLang="en-US" sz="2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417514"/>
                  </a:ext>
                </a:extLst>
              </a:tr>
              <a:tr h="835501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Place</a:t>
                      </a:r>
                      <a:r>
                        <a:rPr kumimoji="1" lang="ja-JP" altLang="en-US" sz="2200" dirty="0"/>
                        <a:t>：販売チャネル</a:t>
                      </a:r>
                      <a:endParaRPr kumimoji="1" lang="en-US" altLang="ja-JP" sz="2200" dirty="0"/>
                    </a:p>
                    <a:p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6580"/>
                  </a:ext>
                </a:extLst>
              </a:tr>
              <a:tr h="1203122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Promotion</a:t>
                      </a:r>
                      <a:r>
                        <a:rPr kumimoji="1" lang="ja-JP" altLang="en-US" sz="2200" dirty="0"/>
                        <a:t>：販促</a:t>
                      </a:r>
                      <a:endParaRPr kumimoji="1" lang="en-US" altLang="ja-JP" sz="2200" dirty="0"/>
                    </a:p>
                    <a:p>
                      <a:r>
                        <a:rPr kumimoji="1" lang="ja-JP" altLang="en-US" sz="2200" dirty="0"/>
                        <a:t>媒体：</a:t>
                      </a:r>
                      <a:endParaRPr kumimoji="1" lang="en-US" altLang="ja-JP" sz="2200" dirty="0"/>
                    </a:p>
                    <a:p>
                      <a:r>
                        <a:rPr kumimoji="1" lang="ja-JP" altLang="en-US" sz="2200" dirty="0"/>
                        <a:t>メッセージ：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4244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29CEC1-3F1A-4043-9883-5348F5EBF00E}"/>
              </a:ext>
            </a:extLst>
          </p:cNvPr>
          <p:cNvSpPr/>
          <p:nvPr/>
        </p:nvSpPr>
        <p:spPr>
          <a:xfrm>
            <a:off x="2519855" y="2873877"/>
            <a:ext cx="2259724" cy="18119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強み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AF9EFE2-2266-4860-948D-61BAB3932314}"/>
              </a:ext>
            </a:extLst>
          </p:cNvPr>
          <p:cNvSpPr/>
          <p:nvPr/>
        </p:nvSpPr>
        <p:spPr>
          <a:xfrm>
            <a:off x="2519855" y="967297"/>
            <a:ext cx="2246586" cy="19065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自社活動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0636C8A-0183-4152-9E8A-E54C40736F4D}"/>
              </a:ext>
            </a:extLst>
          </p:cNvPr>
          <p:cNvSpPr/>
          <p:nvPr/>
        </p:nvSpPr>
        <p:spPr>
          <a:xfrm>
            <a:off x="99848" y="967297"/>
            <a:ext cx="2554015" cy="3709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パートナー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EE1CCB5-FFA1-4AE6-9053-DEE440085B41}"/>
              </a:ext>
            </a:extLst>
          </p:cNvPr>
          <p:cNvSpPr/>
          <p:nvPr/>
        </p:nvSpPr>
        <p:spPr>
          <a:xfrm>
            <a:off x="5906813" y="4685858"/>
            <a:ext cx="6285187" cy="15099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売上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778BA2-64AF-4E30-813B-4C7941368FDF}"/>
              </a:ext>
            </a:extLst>
          </p:cNvPr>
          <p:cNvSpPr/>
          <p:nvPr/>
        </p:nvSpPr>
        <p:spPr>
          <a:xfrm>
            <a:off x="84082" y="4676925"/>
            <a:ext cx="5822731" cy="1509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費用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1715F701-2D26-4943-A621-9F8275A2C7DF}"/>
              </a:ext>
            </a:extLst>
          </p:cNvPr>
          <p:cNvSpPr/>
          <p:nvPr/>
        </p:nvSpPr>
        <p:spPr>
          <a:xfrm>
            <a:off x="4656666" y="3641835"/>
            <a:ext cx="2433436" cy="102615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事業の金銭価値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224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7827C5-30F2-4398-A03E-CDF459AC8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1641" y="144049"/>
            <a:ext cx="3013840" cy="814317"/>
          </a:xfrm>
        </p:spPr>
        <p:txBody>
          <a:bodyPr>
            <a:normAutofit/>
          </a:bodyPr>
          <a:lstStyle/>
          <a:p>
            <a:r>
              <a:rPr kumimoji="1" lang="ja-JP" altLang="en-US" sz="3900" dirty="0"/>
              <a:t>見本例。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65059E4-3CA2-42F7-877E-69C701BDB857}"/>
              </a:ext>
            </a:extLst>
          </p:cNvPr>
          <p:cNvSpPr/>
          <p:nvPr/>
        </p:nvSpPr>
        <p:spPr>
          <a:xfrm>
            <a:off x="4766441" y="967298"/>
            <a:ext cx="2259724" cy="37185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価値提案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●●市の人々に、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質の高い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ドイツパンを提供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食文化を充実させる！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FA712E0-632E-489B-99E4-51040E74176E}"/>
              </a:ext>
            </a:extLst>
          </p:cNvPr>
          <p:cNvSpPr/>
          <p:nvPr/>
        </p:nvSpPr>
        <p:spPr>
          <a:xfrm>
            <a:off x="9511862" y="958366"/>
            <a:ext cx="2680138" cy="37185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ターゲット顧客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洋食を食べる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40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代　女性　配偶者・子　パート勤め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世帯年収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700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　暮らしに余裕はある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生活に彩りがほしい　</a:t>
            </a: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9B881210-D2B9-4E58-B023-2742510ACDC3}"/>
              </a:ext>
            </a:extLst>
          </p:cNvPr>
          <p:cNvGraphicFramePr>
            <a:graphicFrameLocks noGrp="1"/>
          </p:cNvGraphicFramePr>
          <p:nvPr/>
        </p:nvGraphicFramePr>
        <p:xfrm>
          <a:off x="6984124" y="958367"/>
          <a:ext cx="2680139" cy="3718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680139">
                  <a:extLst>
                    <a:ext uri="{9D8B030D-6E8A-4147-A177-3AD203B41FA5}">
                      <a16:colId xmlns:a16="http://schemas.microsoft.com/office/drawing/2014/main" val="1058505985"/>
                    </a:ext>
                  </a:extLst>
                </a:gridCol>
              </a:tblGrid>
              <a:tr h="756743">
                <a:tc>
                  <a:txBody>
                    <a:bodyPr/>
                    <a:lstStyle/>
                    <a:p>
                      <a:r>
                        <a:rPr kumimoji="1" lang="en-US" altLang="ja-JP" sz="2200" b="0" dirty="0"/>
                        <a:t>Product</a:t>
                      </a:r>
                      <a:r>
                        <a:rPr kumimoji="1" lang="ja-JP" altLang="en-US" sz="2200" b="0" dirty="0"/>
                        <a:t>：製品</a:t>
                      </a:r>
                      <a:endParaRPr kumimoji="1" lang="en-US" altLang="ja-JP" sz="2200" b="0" dirty="0"/>
                    </a:p>
                    <a:p>
                      <a:r>
                        <a:rPr kumimoji="1" lang="ja-JP" altLang="en-US" sz="2200" b="0" dirty="0"/>
                        <a:t>一味違うドイツパン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05116"/>
                  </a:ext>
                </a:extLst>
              </a:tr>
              <a:tr h="641130">
                <a:tc>
                  <a:txBody>
                    <a:bodyPr/>
                    <a:lstStyle/>
                    <a:p>
                      <a:r>
                        <a:rPr kumimoji="1" lang="en-US" altLang="ja-JP" sz="2200" b="0" dirty="0"/>
                        <a:t>Price</a:t>
                      </a:r>
                      <a:r>
                        <a:rPr kumimoji="1" lang="ja-JP" altLang="en-US" sz="2200" b="0" dirty="0"/>
                        <a:t>：価格</a:t>
                      </a:r>
                      <a:endParaRPr kumimoji="1" lang="en-US" altLang="ja-JP" sz="2200" b="0" dirty="0"/>
                    </a:p>
                    <a:p>
                      <a:r>
                        <a:rPr kumimoji="1" lang="ja-JP" altLang="en-US" sz="2200" b="0" dirty="0"/>
                        <a:t>ちょっとだけお高め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417514"/>
                  </a:ext>
                </a:extLst>
              </a:tr>
              <a:tr h="604343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Place</a:t>
                      </a:r>
                      <a:r>
                        <a:rPr kumimoji="1" lang="ja-JP" altLang="en-US" sz="2200" dirty="0"/>
                        <a:t>：販売チャネル</a:t>
                      </a:r>
                      <a:endParaRPr kumimoji="1" lang="en-US" altLang="ja-JP" sz="2200" dirty="0"/>
                    </a:p>
                    <a:p>
                      <a:r>
                        <a:rPr kumimoji="1" lang="ja-JP" altLang="en-US" sz="2200" dirty="0"/>
                        <a:t>店舗販売限定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6580"/>
                  </a:ext>
                </a:extLst>
              </a:tr>
              <a:tr h="1019528">
                <a:tc>
                  <a:txBody>
                    <a:bodyPr/>
                    <a:lstStyle/>
                    <a:p>
                      <a:r>
                        <a:rPr kumimoji="1" lang="en-US" altLang="ja-JP" sz="2200" dirty="0"/>
                        <a:t>Promotion</a:t>
                      </a:r>
                      <a:r>
                        <a:rPr kumimoji="1" lang="ja-JP" altLang="en-US" sz="2200" dirty="0"/>
                        <a:t>：販促</a:t>
                      </a:r>
                      <a:endParaRPr kumimoji="1" lang="en-US" altLang="ja-JP" sz="2200" dirty="0"/>
                    </a:p>
                    <a:p>
                      <a:r>
                        <a:rPr kumimoji="1" lang="ja-JP" altLang="en-US" sz="2200" dirty="0"/>
                        <a:t>媒体：地元商業誌、</a:t>
                      </a:r>
                      <a:endParaRPr kumimoji="1" lang="en-US" altLang="ja-JP" sz="2200" dirty="0"/>
                    </a:p>
                    <a:p>
                      <a:r>
                        <a:rPr kumimoji="1" lang="ja-JP" altLang="en-US" sz="2200" dirty="0"/>
                        <a:t>メッセージ：ドイツパン大写し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14244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29CEC1-3F1A-4043-9883-5348F5EBF00E}"/>
              </a:ext>
            </a:extLst>
          </p:cNvPr>
          <p:cNvSpPr/>
          <p:nvPr/>
        </p:nvSpPr>
        <p:spPr>
          <a:xfrm>
            <a:off x="2519855" y="2873877"/>
            <a:ext cx="2259724" cy="18119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強み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ドイツパン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製造技術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開発能力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AF9EFE2-2266-4860-948D-61BAB3932314}"/>
              </a:ext>
            </a:extLst>
          </p:cNvPr>
          <p:cNvSpPr/>
          <p:nvPr/>
        </p:nvSpPr>
        <p:spPr>
          <a:xfrm>
            <a:off x="2519855" y="967297"/>
            <a:ext cx="2246586" cy="19065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自社活動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パン作り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新作パン開発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0636C8A-0183-4152-9E8A-E54C40736F4D}"/>
              </a:ext>
            </a:extLst>
          </p:cNvPr>
          <p:cNvSpPr/>
          <p:nvPr/>
        </p:nvSpPr>
        <p:spPr>
          <a:xfrm>
            <a:off x="99848" y="967297"/>
            <a:ext cx="2554015" cy="37096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パートナーに委託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・接客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Web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開発者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SNS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運用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・チラシ作り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・原材料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・建屋、設備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EE1CCB5-FFA1-4AE6-9053-DEE440085B41}"/>
              </a:ext>
            </a:extLst>
          </p:cNvPr>
          <p:cNvSpPr/>
          <p:nvPr/>
        </p:nvSpPr>
        <p:spPr>
          <a:xfrm>
            <a:off x="5906813" y="4685858"/>
            <a:ext cx="6285187" cy="15099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売上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50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/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日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×2.5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個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/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×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平均単価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500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円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＝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62500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円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/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日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25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日営業したとして　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156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2500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円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/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2778BA2-64AF-4E30-813B-4C7941368FDF}"/>
              </a:ext>
            </a:extLst>
          </p:cNvPr>
          <p:cNvSpPr/>
          <p:nvPr/>
        </p:nvSpPr>
        <p:spPr>
          <a:xfrm>
            <a:off x="84082" y="4676925"/>
            <a:ext cx="5822731" cy="15099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費用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賃料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+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人件費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30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+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材料費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45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+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水道光熱費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10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+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広告費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5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 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=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100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/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1715F701-2D26-4943-A621-9F8275A2C7DF}"/>
              </a:ext>
            </a:extLst>
          </p:cNvPr>
          <p:cNvSpPr/>
          <p:nvPr/>
        </p:nvSpPr>
        <p:spPr>
          <a:xfrm>
            <a:off x="4779579" y="3641835"/>
            <a:ext cx="2112577" cy="102615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事業の価値は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56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万円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/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6983797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3CCFF"/>
      </a:accent1>
      <a:accent2>
        <a:srgbClr val="FF9999"/>
      </a:accent2>
      <a:accent3>
        <a:srgbClr val="A5A5A5"/>
      </a:accent3>
      <a:accent4>
        <a:srgbClr val="FFCC66"/>
      </a:accent4>
      <a:accent5>
        <a:srgbClr val="5B9BD5"/>
      </a:accent5>
      <a:accent6>
        <a:srgbClr val="33CC33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423</TotalTime>
  <Words>222</Words>
  <Application>Microsoft Office PowerPoint</Application>
  <PresentationFormat>ワイド画面</PresentationFormat>
  <Paragraphs>63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Meiryo UI</vt:lpstr>
      <vt:lpstr>Arial</vt:lpstr>
      <vt:lpstr>1_Office テーマ</vt:lpstr>
      <vt:lpstr>ビジネスモデルキャンバス（中川改良版）</vt:lpstr>
      <vt:lpstr>見本例。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ビジネスモデルキャンバス（中川改良版）</dc:title>
  <dc:creator>中川 功一</dc:creator>
  <cp:revision>4</cp:revision>
  <dcterms:created xsi:type="dcterms:W3CDTF">2022-04-17T04:48:16Z</dcterms:created>
  <dcterms:modified xsi:type="dcterms:W3CDTF">2022-04-17T12:05:57Z</dcterms:modified>
</cp:coreProperties>
</file>